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256" r:id="rId2"/>
    <p:sldId id="258" r:id="rId3"/>
    <p:sldId id="323" r:id="rId4"/>
    <p:sldId id="327" r:id="rId5"/>
    <p:sldId id="322" r:id="rId6"/>
    <p:sldId id="326" r:id="rId7"/>
    <p:sldId id="328" r:id="rId8"/>
    <p:sldId id="265" r:id="rId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1pPr>
    <a:lvl2pPr marL="4572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2pPr>
    <a:lvl3pPr marL="9144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3pPr>
    <a:lvl4pPr marL="13716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4pPr>
    <a:lvl5pPr marL="18288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5pPr>
    <a:lvl6pPr marL="22860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6pPr>
    <a:lvl7pPr marL="27432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7pPr>
    <a:lvl8pPr marL="32004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8pPr>
    <a:lvl9pPr marL="36576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1EC5D8-7372-4AE1-9924-962207B660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2pPr>
    <a:lvl3pPr marL="9144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3pPr>
    <a:lvl4pPr marL="13716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4pPr>
    <a:lvl5pPr marL="18288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p:cNvSpPr>
          <p:nvPr>
            <p:ph type="sldNum" sz="quarter" idx="5"/>
          </p:nvPr>
        </p:nvSpPr>
        <p:spPr>
          <a:noFill/>
        </p:spPr>
        <p:txBody>
          <a:bodyPr/>
          <a:lstStyle/>
          <a:p>
            <a:fld id="{25015A28-9A04-45EB-AB74-7FA57BBEEBE0}"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p:cNvSpPr>
          <p:nvPr>
            <p:ph type="sldNum" sz="quarter" idx="5"/>
          </p:nvPr>
        </p:nvSpPr>
        <p:spPr>
          <a:noFill/>
        </p:spPr>
        <p:txBody>
          <a:bodyPr/>
          <a:lstStyle/>
          <a:p>
            <a:fld id="{A473B537-7EB1-45F6-89C1-4BE47FD71A92}" type="slidenum">
              <a:rPr lang="en-US" smtClean="0"/>
              <a:pPr/>
              <a:t>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475C4BF0-CC01-459C-9C2C-E45A2D5F9C0C}" type="slidenum">
              <a:rPr lang="en-US" smtClean="0"/>
              <a:pPr/>
              <a:t>3</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475C4BF0-CC01-459C-9C2C-E45A2D5F9C0C}" type="slidenum">
              <a:rPr lang="en-US" smtClean="0"/>
              <a:pPr/>
              <a:t>4</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29966ABD-9FDB-4C9C-9993-2A54E5E00E6D}" type="slidenum">
              <a:rPr lang="en-US" smtClean="0"/>
              <a:pPr/>
              <a:t>5</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29966ABD-9FDB-4C9C-9993-2A54E5E00E6D}"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29966ABD-9FDB-4C9C-9993-2A54E5E00E6D}" type="slidenum">
              <a:rPr lang="en-US" smtClean="0"/>
              <a:pPr/>
              <a:t>7</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p:cNvSpPr>
          <p:nvPr>
            <p:ph type="sldNum" sz="quarter" idx="5"/>
          </p:nvPr>
        </p:nvSpPr>
        <p:spPr>
          <a:noFill/>
        </p:spPr>
        <p:txBody>
          <a:bodyPr/>
          <a:lstStyle/>
          <a:p>
            <a:fld id="{E5352321-372B-4026-B764-5223CFE54ED3}"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C9874A-54FA-44AE-876D-F910C3F2A9E1}"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8DF41-F581-47C0-87C4-0A2F99FAAC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7577AC-D409-4BC3-9490-9E79A387837E}"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3B1B2-11DD-4C2B-87CE-B7DB290B09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AEE17-AF2A-4706-83F9-2DB0969376F9}"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52CC5-99EB-421D-8940-B36937B711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C49384-627F-4F8C-B18D-A0EEABDA1284}"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793327-FA82-45E3-920C-ED6AB07118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15FF7F-D806-453F-95CB-C5BFA9978C14}" type="datetime1">
              <a:rPr lang="en-US"/>
              <a:pPr>
                <a:defRPr/>
              </a:pPr>
              <a:t>5/19/2010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997D5-AF9A-43E6-B28F-7630E46484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57186B-C0D9-477A-B6D6-A05D1B6E0507}" type="datetime1">
              <a:rPr lang="en-US"/>
              <a:pPr>
                <a:defRPr/>
              </a:pPr>
              <a:t>5/19/2010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4E1BE-1A7F-4353-90DA-4F0449892D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C8A799-F5CA-4554-A182-1023EE68C4AF}" type="datetime1">
              <a:rPr lang="en-US"/>
              <a:pPr>
                <a:defRPr/>
              </a:pPr>
              <a:t>5/19/2010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6FAF7-C036-4CD1-9E5F-602BBBD60D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9DE842-7383-4DD5-BEA0-F19FE3BAC49D}" type="datetime1">
              <a:rPr lang="en-US"/>
              <a:pPr>
                <a:defRPr/>
              </a:pPr>
              <a:t>5/19/2010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78BA3-7AB8-45D7-BF83-A1609E2B5D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742922-9DA6-4654-96FA-71CD2A80BC3B}" type="datetime1">
              <a:rPr lang="en-US"/>
              <a:pPr>
                <a:defRPr/>
              </a:pPr>
              <a:t>5/19/2010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6756B7-D7C7-43F7-92DA-943297702F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1CE8F-29B5-4D3B-83B8-E1D8EB38B87A}" type="datetime1">
              <a:rPr lang="en-US"/>
              <a:pPr>
                <a:defRPr/>
              </a:pPr>
              <a:t>5/19/2010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ECFE0D-E8EE-4AEF-868B-52FFE5048F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915EB5-FED1-4A63-85C1-5ECF58F13C13}" type="datetime1">
              <a:rPr lang="en-US"/>
              <a:pPr>
                <a:defRPr/>
              </a:pPr>
              <a:t>5/19/2010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D91A7-D3BC-4FB1-9880-1F1BBAF217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D0D7111-E6F7-4A92-B4E0-51317473374D}" type="datetime1">
              <a:rPr lang="en-US"/>
              <a:pPr>
                <a:defRPr/>
              </a:pPr>
              <a:t>5/19/2010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F9CA735-C4A1-48EA-B248-724E08C1F4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infodev.org/en/Index.html" TargetMode="External"/><Relationship Id="rId5" Type="http://schemas.openxmlformats.org/officeDocument/2006/relationships/hyperlink" Target="http://www.un-gaid.org/" TargetMode="External"/><Relationship Id="rId4" Type="http://schemas.openxmlformats.org/officeDocument/2006/relationships/hyperlink" Target="http://ai-d.org/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Kass with Dan 233"/>
          <p:cNvPicPr>
            <a:picLocks noChangeAspect="1" noChangeArrowheads="1"/>
          </p:cNvPicPr>
          <p:nvPr/>
        </p:nvPicPr>
        <p:blipFill>
          <a:blip r:embed="rId3">
            <a:lum bright="30000"/>
          </a:blip>
          <a:srcRect/>
          <a:stretch>
            <a:fillRect/>
          </a:stretch>
        </p:blipFill>
        <p:spPr bwMode="auto">
          <a:xfrm>
            <a:off x="0" y="914400"/>
            <a:ext cx="9144000" cy="6096000"/>
          </a:xfrm>
          <a:prstGeom prst="rect">
            <a:avLst/>
          </a:prstGeom>
          <a:noFill/>
          <a:ln w="9525">
            <a:noFill/>
            <a:miter lim="800000"/>
            <a:headEnd/>
            <a:tailEnd/>
          </a:ln>
        </p:spPr>
      </p:pic>
      <p:sp>
        <p:nvSpPr>
          <p:cNvPr id="14339" name="Rectangle 2"/>
          <p:cNvSpPr>
            <a:spLocks noGrp="1" noChangeArrowheads="1"/>
          </p:cNvSpPr>
          <p:nvPr>
            <p:ph type="title"/>
          </p:nvPr>
        </p:nvSpPr>
        <p:spPr>
          <a:xfrm>
            <a:off x="0" y="3886200"/>
            <a:ext cx="9144000" cy="1600200"/>
          </a:xfrm>
        </p:spPr>
        <p:txBody>
          <a:bodyPr rIns="132080">
            <a:normAutofit fontScale="90000"/>
          </a:bodyPr>
          <a:lstStyle/>
          <a:p>
            <a:pPr eaLnBrk="1" hangingPunct="1">
              <a:defRPr/>
            </a:pPr>
            <a:r>
              <a:rPr lang="en-US" sz="3600" b="1" dirty="0" smtClean="0">
                <a:ea typeface="ヒラギノ明朝 ProN W6" pitchFamily="-112" charset="-128"/>
              </a:rPr>
              <a:t/>
            </a:r>
            <a:br>
              <a:rPr lang="en-US" sz="3600" b="1" dirty="0" smtClean="0">
                <a:ea typeface="ヒラギノ明朝 ProN W6" pitchFamily="-112" charset="-128"/>
              </a:rPr>
            </a:br>
            <a:r>
              <a:rPr lang="en-US" sz="4000" b="1" dirty="0" smtClean="0"/>
              <a:t>Developing </a:t>
            </a:r>
            <a:r>
              <a:rPr lang="en-US" sz="4000" b="1" dirty="0" smtClean="0"/>
              <a:t>Electronic Resources and Computational Techniques for Targeting Humanitarian and Development Interventions </a:t>
            </a:r>
            <a:r>
              <a:rPr lang="en-US" sz="4000" b="1" dirty="0" smtClean="0"/>
              <a:t/>
            </a:r>
            <a:br>
              <a:rPr lang="en-US" sz="4000" b="1" dirty="0" smtClean="0"/>
            </a:br>
            <a:r>
              <a:rPr lang="en-US" sz="3600" dirty="0" smtClean="0"/>
              <a:t/>
            </a:r>
            <a:br>
              <a:rPr lang="en-US" sz="3600" dirty="0" smtClean="0"/>
            </a:br>
            <a:r>
              <a:rPr lang="en-US" sz="3600" b="1" dirty="0" smtClean="0"/>
              <a:t> </a:t>
            </a:r>
            <a:r>
              <a:rPr lang="en-US" sz="3600" b="1" dirty="0" smtClean="0">
                <a:ea typeface="ヒラギノ明朝 ProN W6" pitchFamily="-112" charset="-128"/>
              </a:rPr>
              <a:t/>
            </a:r>
            <a:br>
              <a:rPr lang="en-US" sz="3600" b="1" dirty="0" smtClean="0">
                <a:ea typeface="ヒラギノ明朝 ProN W6" pitchFamily="-112" charset="-128"/>
              </a:rPr>
            </a:br>
            <a:r>
              <a:rPr lang="en-US" sz="2000" b="1" dirty="0" smtClean="0">
                <a:ea typeface="ヒラギノ明朝 ProN W6" pitchFamily="-112" charset="-128"/>
              </a:rPr>
              <a:t/>
            </a:r>
            <a:br>
              <a:rPr lang="en-US" sz="2000" b="1" dirty="0" smtClean="0">
                <a:ea typeface="ヒラギノ明朝 ProN W6" pitchFamily="-112" charset="-128"/>
              </a:rPr>
            </a:br>
            <a:endParaRPr lang="en-US" sz="2000" i="1" dirty="0" smtClean="0"/>
          </a:p>
        </p:txBody>
      </p:sp>
      <p:sp>
        <p:nvSpPr>
          <p:cNvPr id="3076" name="Rectangle 3"/>
          <p:cNvSpPr>
            <a:spLocks noGrp="1" noChangeArrowheads="1"/>
          </p:cNvSpPr>
          <p:nvPr>
            <p:ph idx="1"/>
          </p:nvPr>
        </p:nvSpPr>
        <p:spPr>
          <a:xfrm>
            <a:off x="0" y="4800600"/>
            <a:ext cx="9144000" cy="1219200"/>
          </a:xfrm>
        </p:spPr>
        <p:txBody>
          <a:bodyPr rIns="132080"/>
          <a:lstStyle/>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r>
              <a:rPr lang="en-US" sz="2400" b="1" dirty="0" smtClean="0"/>
              <a:t>Chris Barrett and Carla Gomes</a:t>
            </a:r>
            <a:endParaRPr lang="en-US" sz="2400" b="1" dirty="0" smtClean="0"/>
          </a:p>
          <a:p>
            <a:pPr marL="39688" indent="0" algn="ctr" eaLnBrk="1" hangingPunct="1">
              <a:lnSpc>
                <a:spcPct val="80000"/>
              </a:lnSpc>
              <a:buFont typeface="Garamond" pitchFamily="18" charset="0"/>
              <a:buNone/>
            </a:pPr>
            <a:r>
              <a:rPr lang="en-US" sz="2400" b="1" dirty="0" smtClean="0"/>
              <a:t>Cornell Center for a Sustainable Future</a:t>
            </a:r>
            <a:endParaRPr lang="en-US" sz="2400" b="1" dirty="0" smtClean="0"/>
          </a:p>
          <a:p>
            <a:pPr marL="39688" indent="0" algn="ctr" eaLnBrk="1" hangingPunct="1">
              <a:lnSpc>
                <a:spcPct val="80000"/>
              </a:lnSpc>
              <a:buFont typeface="Garamond" pitchFamily="18" charset="0"/>
              <a:buNone/>
            </a:pPr>
            <a:r>
              <a:rPr lang="en-US" sz="2400" b="1" dirty="0" smtClean="0"/>
              <a:t>Topical Lunch</a:t>
            </a:r>
            <a:endParaRPr lang="en-US" sz="2400" b="1" dirty="0" smtClean="0"/>
          </a:p>
          <a:p>
            <a:pPr marL="39688" indent="0" algn="ctr" eaLnBrk="1" hangingPunct="1">
              <a:lnSpc>
                <a:spcPct val="80000"/>
              </a:lnSpc>
              <a:buFont typeface="Garamond" pitchFamily="18" charset="0"/>
              <a:buNone/>
            </a:pPr>
            <a:r>
              <a:rPr lang="en-US" sz="2400" b="1" dirty="0" smtClean="0"/>
              <a:t>May </a:t>
            </a:r>
            <a:r>
              <a:rPr lang="en-US" sz="2400" b="1" dirty="0" smtClean="0"/>
              <a:t>19, </a:t>
            </a:r>
            <a:r>
              <a:rPr lang="en-US" sz="2400" b="1" dirty="0" smtClean="0"/>
              <a:t>2010</a:t>
            </a:r>
          </a:p>
        </p:txBody>
      </p:sp>
      <p:pic>
        <p:nvPicPr>
          <p:cNvPr id="3077" name="Picture 5" descr="cu_logo_sml_150_ppt"/>
          <p:cNvPicPr>
            <a:picLocks noChangeAspect="1" noChangeArrowheads="1"/>
          </p:cNvPicPr>
          <p:nvPr/>
        </p:nvPicPr>
        <p:blipFill>
          <a:blip r:embed="rId4"/>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4099" name="Rectangle 1"/>
          <p:cNvSpPr>
            <a:spLocks noGrp="1" noChangeArrowheads="1"/>
          </p:cNvSpPr>
          <p:nvPr>
            <p:ph type="title"/>
          </p:nvPr>
        </p:nvSpPr>
        <p:spPr>
          <a:xfrm>
            <a:off x="3505200" y="0"/>
            <a:ext cx="5638800" cy="838200"/>
          </a:xfrm>
        </p:spPr>
        <p:txBody>
          <a:bodyPr rIns="132080"/>
          <a:lstStyle/>
          <a:p>
            <a:pPr algn="r" eaLnBrk="1" hangingPunct="1"/>
            <a:r>
              <a:rPr lang="en-US" sz="3200" b="1" dirty="0" smtClean="0">
                <a:solidFill>
                  <a:schemeClr val="bg1"/>
                </a:solidFill>
              </a:rPr>
              <a:t>The challenge</a:t>
            </a:r>
          </a:p>
        </p:txBody>
      </p:sp>
      <p:sp>
        <p:nvSpPr>
          <p:cNvPr id="4100" name="Rectangle 2"/>
          <p:cNvSpPr>
            <a:spLocks noGrp="1" noChangeArrowheads="1"/>
          </p:cNvSpPr>
          <p:nvPr>
            <p:ph idx="1"/>
          </p:nvPr>
        </p:nvSpPr>
        <p:spPr>
          <a:xfrm>
            <a:off x="152400" y="1066800"/>
            <a:ext cx="8534400" cy="5105400"/>
          </a:xfrm>
        </p:spPr>
        <p:txBody>
          <a:bodyPr rIns="132080"/>
          <a:lstStyle/>
          <a:p>
            <a:pPr eaLnBrk="1" hangingPunct="1">
              <a:lnSpc>
                <a:spcPct val="90000"/>
              </a:lnSpc>
              <a:buClr>
                <a:srgbClr val="000000"/>
              </a:buClr>
            </a:pPr>
            <a:r>
              <a:rPr lang="en-US" sz="2800" b="1" dirty="0" smtClean="0"/>
              <a:t>Renewed interest and </a:t>
            </a:r>
            <a:r>
              <a:rPr lang="en-US" sz="2800" b="1" dirty="0" smtClean="0"/>
              <a:t>funding </a:t>
            </a:r>
            <a:r>
              <a:rPr lang="en-US" sz="2800" dirty="0" smtClean="0"/>
              <a:t>for interventions targeted </a:t>
            </a:r>
            <a:r>
              <a:rPr lang="en-US" sz="2800" dirty="0" smtClean="0"/>
              <a:t>toward hunger and poverty reduction.</a:t>
            </a:r>
          </a:p>
          <a:p>
            <a:pPr eaLnBrk="1" hangingPunct="1">
              <a:lnSpc>
                <a:spcPct val="90000"/>
              </a:lnSpc>
              <a:buClr>
                <a:srgbClr val="000000"/>
              </a:buClr>
            </a:pPr>
            <a:r>
              <a:rPr lang="en-US" sz="2800" b="1" dirty="0" smtClean="0"/>
              <a:t>Increased flexibility </a:t>
            </a:r>
            <a:r>
              <a:rPr lang="en-US" sz="2800" dirty="0" smtClean="0"/>
              <a:t>in instruments (e.g., no longer just food aid in responding to food emergencies).</a:t>
            </a:r>
          </a:p>
          <a:p>
            <a:pPr eaLnBrk="1" hangingPunct="1">
              <a:lnSpc>
                <a:spcPct val="90000"/>
              </a:lnSpc>
              <a:buClr>
                <a:srgbClr val="000000"/>
              </a:buClr>
            </a:pPr>
            <a:r>
              <a:rPr lang="en-US" sz="2800" dirty="0" smtClean="0"/>
              <a:t>Rapid growth in </a:t>
            </a:r>
            <a:r>
              <a:rPr lang="en-US" sz="2800" b="1" dirty="0" smtClean="0"/>
              <a:t>data availability</a:t>
            </a:r>
            <a:r>
              <a:rPr lang="en-US" sz="2800" dirty="0" smtClean="0"/>
              <a:t>. </a:t>
            </a:r>
          </a:p>
          <a:p>
            <a:pPr eaLnBrk="1" hangingPunct="1">
              <a:lnSpc>
                <a:spcPct val="90000"/>
              </a:lnSpc>
              <a:buClr>
                <a:srgbClr val="000000"/>
              </a:buClr>
            </a:pPr>
            <a:r>
              <a:rPr lang="en-US" sz="2800" dirty="0" smtClean="0"/>
              <a:t>Need to translate more dollars and data into </a:t>
            </a:r>
            <a:r>
              <a:rPr lang="en-US" sz="2800" b="1" dirty="0" smtClean="0"/>
              <a:t>better choices</a:t>
            </a:r>
            <a:r>
              <a:rPr lang="en-US" sz="2800" dirty="0" smtClean="0"/>
              <a:t>, now that there are choices to be made.    </a:t>
            </a:r>
          </a:p>
          <a:p>
            <a:pPr eaLnBrk="1" hangingPunct="1">
              <a:lnSpc>
                <a:spcPct val="90000"/>
              </a:lnSpc>
              <a:buClr>
                <a:srgbClr val="000000"/>
              </a:buClr>
            </a:pPr>
            <a:r>
              <a:rPr lang="en-US" sz="2800" b="1" dirty="0" smtClean="0"/>
              <a:t> Need to know: </a:t>
            </a:r>
          </a:p>
          <a:p>
            <a:pPr marL="971550" lvl="1" indent="-514350" eaLnBrk="1" hangingPunct="1">
              <a:lnSpc>
                <a:spcPct val="90000"/>
              </a:lnSpc>
              <a:buClr>
                <a:srgbClr val="000000"/>
              </a:buClr>
              <a:buAutoNum type="romanLcParenR"/>
            </a:pPr>
            <a:r>
              <a:rPr lang="en-US" b="1" dirty="0" smtClean="0"/>
              <a:t>who is poor or hungry and how to identify them? </a:t>
            </a:r>
          </a:p>
          <a:p>
            <a:pPr marL="971550" lvl="1" indent="-514350" eaLnBrk="1" hangingPunct="1">
              <a:lnSpc>
                <a:spcPct val="90000"/>
              </a:lnSpc>
              <a:buClr>
                <a:srgbClr val="000000"/>
              </a:buClr>
              <a:buAutoNum type="romanLcParenR"/>
            </a:pPr>
            <a:r>
              <a:rPr lang="en-US" b="1" dirty="0" smtClean="0"/>
              <a:t>what is best response to help them?</a:t>
            </a:r>
          </a:p>
          <a:p>
            <a:pPr eaLnBrk="1" hangingPunct="1">
              <a:lnSpc>
                <a:spcPct val="90000"/>
              </a:lnSpc>
              <a:buClr>
                <a:srgbClr val="000000"/>
              </a:buClr>
            </a:pPr>
            <a:r>
              <a:rPr lang="en-US" sz="2800" b="1" dirty="0" smtClean="0"/>
              <a:t>Emerging computational challenges /opportunities</a:t>
            </a:r>
            <a:r>
              <a:rPr lang="en-US" sz="2800" dirty="0" smtClean="0"/>
              <a:t>.</a:t>
            </a:r>
            <a:endParaRPr lang="en-US" sz="2800" b="1" dirty="0" smtClean="0"/>
          </a:p>
          <a:p>
            <a:pPr eaLnBrk="1" hangingPunct="1">
              <a:lnSpc>
                <a:spcPct val="90000"/>
              </a:lnSpc>
              <a:buClr>
                <a:srgbClr val="000000"/>
              </a:buClr>
            </a:pPr>
            <a:r>
              <a:rPr lang="en-US" sz="2800" b="1" dirty="0" smtClean="0"/>
              <a:t>4 brief examples follow.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p:cNvPicPr>
          <p:nvPr/>
        </p:nvPicPr>
        <p:blipFill>
          <a:blip r:embed="rId3"/>
          <a:srcRect/>
          <a:stretch>
            <a:fillRect/>
          </a:stretch>
        </p:blipFill>
        <p:spPr bwMode="auto">
          <a:xfrm>
            <a:off x="4495800" y="1676400"/>
            <a:ext cx="4648200" cy="5000625"/>
          </a:xfrm>
          <a:prstGeom prst="rect">
            <a:avLst/>
          </a:prstGeom>
          <a:noFill/>
          <a:ln w="12700">
            <a:noFill/>
            <a:prstDash val="solid"/>
            <a:miter lim="800000"/>
            <a:headEnd/>
            <a:tailEnd/>
          </a:ln>
          <a:effectLst/>
        </p:spPr>
      </p:pic>
      <p:pic>
        <p:nvPicPr>
          <p:cNvPr id="1027" name="Picture 5" descr="cu_logo_sml_150_ppt"/>
          <p:cNvPicPr>
            <a:picLocks noChangeAspect="1" noChangeArrowheads="1"/>
          </p:cNvPicPr>
          <p:nvPr/>
        </p:nvPicPr>
        <p:blipFill>
          <a:blip r:embed="rId4"/>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algn="r" eaLnBrk="1" hangingPunct="1"/>
            <a:r>
              <a:rPr lang="en-US" sz="3200" b="1" dirty="0" smtClean="0">
                <a:solidFill>
                  <a:schemeClr val="bg1"/>
                </a:solidFill>
              </a:rPr>
              <a:t>Poverty maps</a:t>
            </a:r>
          </a:p>
        </p:txBody>
      </p:sp>
      <p:sp>
        <p:nvSpPr>
          <p:cNvPr id="1029" name="Rectangle 2"/>
          <p:cNvSpPr>
            <a:spLocks noGrp="1" noChangeArrowheads="1"/>
          </p:cNvSpPr>
          <p:nvPr>
            <p:ph idx="1"/>
          </p:nvPr>
        </p:nvSpPr>
        <p:spPr>
          <a:xfrm>
            <a:off x="0" y="1066800"/>
            <a:ext cx="8991600" cy="914400"/>
          </a:xfrm>
        </p:spPr>
        <p:txBody>
          <a:bodyPr rIns="132080"/>
          <a:lstStyle/>
          <a:p>
            <a:pPr algn="ctr" eaLnBrk="1" hangingPunct="1">
              <a:lnSpc>
                <a:spcPct val="90000"/>
              </a:lnSpc>
              <a:buClr>
                <a:srgbClr val="000000"/>
              </a:buClr>
              <a:buFont typeface="Arial" charset="0"/>
              <a:buNone/>
            </a:pPr>
            <a:r>
              <a:rPr lang="en-US" sz="2800" b="1" dirty="0" smtClean="0"/>
              <a:t>	Identifying the poor is the first essential step</a:t>
            </a:r>
          </a:p>
        </p:txBody>
      </p:sp>
      <p:sp>
        <p:nvSpPr>
          <p:cNvPr id="1030" name="TextBox 5"/>
          <p:cNvSpPr txBox="1">
            <a:spLocks noChangeArrowheads="1"/>
          </p:cNvSpPr>
          <p:nvPr/>
        </p:nvSpPr>
        <p:spPr bwMode="auto">
          <a:xfrm>
            <a:off x="0" y="1595021"/>
            <a:ext cx="4724400" cy="4893647"/>
          </a:xfrm>
          <a:prstGeom prst="rect">
            <a:avLst/>
          </a:prstGeom>
          <a:noFill/>
          <a:ln w="9525">
            <a:noFill/>
            <a:miter lim="800000"/>
            <a:headEnd/>
            <a:tailEnd/>
          </a:ln>
        </p:spPr>
        <p:txBody>
          <a:bodyPr wrap="square">
            <a:spAutoFit/>
          </a:bodyPr>
          <a:lstStyle/>
          <a:p>
            <a:r>
              <a:rPr lang="en-US" b="1" u="sng" dirty="0" smtClean="0">
                <a:latin typeface="Calibri" pitchFamily="34" charset="0"/>
              </a:rPr>
              <a:t>Poverty maps:</a:t>
            </a:r>
          </a:p>
          <a:p>
            <a:pPr>
              <a:buFont typeface="Arial" charset="0"/>
              <a:buChar char="•"/>
            </a:pPr>
            <a:endParaRPr lang="en-US" b="1" dirty="0" smtClean="0">
              <a:latin typeface="Calibri" pitchFamily="34" charset="0"/>
            </a:endParaRPr>
          </a:p>
          <a:p>
            <a:pPr>
              <a:buFontTx/>
              <a:buChar char="-"/>
            </a:pPr>
            <a:r>
              <a:rPr lang="en-US" dirty="0" smtClean="0">
                <a:latin typeface="Calibri" pitchFamily="34" charset="0"/>
              </a:rPr>
              <a:t> Use multiple data sets to estimate and map poverty patterns not directly measured.</a:t>
            </a:r>
          </a:p>
          <a:p>
            <a:pPr>
              <a:buFontTx/>
              <a:buChar char="-"/>
            </a:pPr>
            <a:r>
              <a:rPr lang="en-US" dirty="0" smtClean="0">
                <a:latin typeface="Calibri" pitchFamily="34" charset="0"/>
              </a:rPr>
              <a:t> Machine learning and related methods can permit more efficient use of data from varied sources. </a:t>
            </a:r>
          </a:p>
          <a:p>
            <a:pPr>
              <a:buFontTx/>
              <a:buChar char="-"/>
            </a:pPr>
            <a:endParaRPr lang="en-US" dirty="0">
              <a:latin typeface="Calibri" pitchFamily="34" charset="0"/>
            </a:endParaRPr>
          </a:p>
          <a:p>
            <a:r>
              <a:rPr lang="en-US" dirty="0" smtClean="0">
                <a:latin typeface="Calibri" pitchFamily="34" charset="0"/>
              </a:rPr>
              <a:t>New collaboration between Cornell economists and computer scientists</a:t>
            </a:r>
          </a:p>
          <a:p>
            <a:pPr>
              <a:buFontTx/>
              <a:buChar char="-"/>
            </a:pPr>
            <a:endParaRPr lang="en-US" dirty="0">
              <a:latin typeface="Calibri" pitchFamily="34" charset="0"/>
            </a:endParaRPr>
          </a:p>
          <a:p>
            <a:r>
              <a:rPr lang="en-US" dirty="0" smtClean="0">
                <a:latin typeface="Calibri" pitchFamily="34" charset="0"/>
              </a:rPr>
              <a:t>Example: 2002 Uganda poverty map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algn="r" eaLnBrk="1" hangingPunct="1"/>
            <a:r>
              <a:rPr lang="en-US" sz="3200" b="1" dirty="0" smtClean="0">
                <a:solidFill>
                  <a:schemeClr val="bg1"/>
                </a:solidFill>
              </a:rPr>
              <a:t>Targeting maps</a:t>
            </a:r>
          </a:p>
        </p:txBody>
      </p:sp>
      <p:sp>
        <p:nvSpPr>
          <p:cNvPr id="1029" name="Rectangle 2"/>
          <p:cNvSpPr>
            <a:spLocks noGrp="1" noChangeArrowheads="1"/>
          </p:cNvSpPr>
          <p:nvPr>
            <p:ph idx="1"/>
          </p:nvPr>
        </p:nvSpPr>
        <p:spPr>
          <a:xfrm>
            <a:off x="0" y="1066800"/>
            <a:ext cx="8991600" cy="914400"/>
          </a:xfrm>
        </p:spPr>
        <p:txBody>
          <a:bodyPr rIns="132080"/>
          <a:lstStyle/>
          <a:p>
            <a:pPr algn="ctr" eaLnBrk="1" hangingPunct="1">
              <a:lnSpc>
                <a:spcPct val="90000"/>
              </a:lnSpc>
              <a:buClr>
                <a:srgbClr val="000000"/>
              </a:buClr>
              <a:buFont typeface="Arial" charset="0"/>
              <a:buNone/>
            </a:pPr>
            <a:r>
              <a:rPr lang="en-US" sz="2800" b="1" dirty="0" smtClean="0"/>
              <a:t>	Targeting the best response to reduce poverty</a:t>
            </a:r>
          </a:p>
        </p:txBody>
      </p:sp>
      <p:sp>
        <p:nvSpPr>
          <p:cNvPr id="1030" name="TextBox 5"/>
          <p:cNvSpPr txBox="1">
            <a:spLocks noChangeArrowheads="1"/>
          </p:cNvSpPr>
          <p:nvPr/>
        </p:nvSpPr>
        <p:spPr bwMode="auto">
          <a:xfrm>
            <a:off x="0" y="1595021"/>
            <a:ext cx="4724400" cy="5262979"/>
          </a:xfrm>
          <a:prstGeom prst="rect">
            <a:avLst/>
          </a:prstGeom>
          <a:noFill/>
          <a:ln w="9525">
            <a:noFill/>
            <a:miter lim="800000"/>
            <a:headEnd/>
            <a:tailEnd/>
          </a:ln>
        </p:spPr>
        <p:txBody>
          <a:bodyPr wrap="square">
            <a:spAutoFit/>
          </a:bodyPr>
          <a:lstStyle/>
          <a:p>
            <a:r>
              <a:rPr lang="en-US" b="1" u="sng" dirty="0" smtClean="0">
                <a:latin typeface="Calibri" pitchFamily="34" charset="0"/>
              </a:rPr>
              <a:t>Targeting maps:</a:t>
            </a:r>
          </a:p>
          <a:p>
            <a:pPr>
              <a:buFont typeface="Arial" charset="0"/>
              <a:buChar char="•"/>
            </a:pPr>
            <a:endParaRPr lang="en-US" b="1" dirty="0" smtClean="0">
              <a:latin typeface="Calibri" pitchFamily="34" charset="0"/>
            </a:endParaRPr>
          </a:p>
          <a:p>
            <a:pPr>
              <a:buFontTx/>
              <a:buChar char="-"/>
            </a:pPr>
            <a:r>
              <a:rPr lang="en-US" dirty="0" smtClean="0">
                <a:latin typeface="Calibri" pitchFamily="34" charset="0"/>
              </a:rPr>
              <a:t>  Machine learning methods enable more efficient estimation of spatially explicit, time-varying returns to different interventions, tapping multiple data sources. </a:t>
            </a:r>
          </a:p>
          <a:p>
            <a:pPr>
              <a:buFontTx/>
              <a:buChar char="-"/>
            </a:pPr>
            <a:endParaRPr lang="en-US" dirty="0" smtClean="0">
              <a:latin typeface="Calibri" pitchFamily="34" charset="0"/>
            </a:endParaRPr>
          </a:p>
          <a:p>
            <a:pPr>
              <a:buFontTx/>
              <a:buChar char="-"/>
            </a:pPr>
            <a:endParaRPr lang="en-US" dirty="0" smtClean="0">
              <a:latin typeface="Calibri" pitchFamily="34" charset="0"/>
            </a:endParaRPr>
          </a:p>
          <a:p>
            <a:r>
              <a:rPr lang="en-US" dirty="0" smtClean="0">
                <a:latin typeface="Calibri" pitchFamily="34" charset="0"/>
              </a:rPr>
              <a:t>Nascent collaboration between Cornell economists and computer scientists</a:t>
            </a:r>
          </a:p>
          <a:p>
            <a:pPr>
              <a:buFontTx/>
              <a:buChar char="-"/>
            </a:pPr>
            <a:endParaRPr lang="en-US" dirty="0">
              <a:latin typeface="Calibri" pitchFamily="34" charset="0"/>
            </a:endParaRPr>
          </a:p>
          <a:p>
            <a:r>
              <a:rPr lang="en-US" dirty="0" smtClean="0">
                <a:latin typeface="Calibri" pitchFamily="34" charset="0"/>
              </a:rPr>
              <a:t>Example: Uganda targeting map </a:t>
            </a:r>
          </a:p>
        </p:txBody>
      </p:sp>
      <p:pic>
        <p:nvPicPr>
          <p:cNvPr id="34818" name="Picture 2"/>
          <p:cNvPicPr>
            <a:picLocks noChangeAspect="1"/>
          </p:cNvPicPr>
          <p:nvPr/>
        </p:nvPicPr>
        <p:blipFill>
          <a:blip r:embed="rId4"/>
          <a:srcRect/>
          <a:stretch>
            <a:fillRect/>
          </a:stretch>
        </p:blipFill>
        <p:spPr bwMode="auto">
          <a:xfrm>
            <a:off x="4724400" y="1523999"/>
            <a:ext cx="4038600" cy="5227705"/>
          </a:xfrm>
          <a:prstGeom prst="rect">
            <a:avLst/>
          </a:prstGeom>
          <a:noFill/>
          <a:ln w="12700">
            <a:noFill/>
            <a:prstDash val="solid"/>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5123" name="Rectangle 1"/>
          <p:cNvSpPr>
            <a:spLocks noGrp="1" noChangeArrowheads="1"/>
          </p:cNvSpPr>
          <p:nvPr>
            <p:ph type="title"/>
          </p:nvPr>
        </p:nvSpPr>
        <p:spPr>
          <a:xfrm>
            <a:off x="304800" y="990600"/>
            <a:ext cx="8229600" cy="685800"/>
          </a:xfrm>
        </p:spPr>
        <p:txBody>
          <a:bodyPr rIns="132080"/>
          <a:lstStyle/>
          <a:p>
            <a:pPr algn="l" eaLnBrk="1" hangingPunct="1"/>
            <a:r>
              <a:rPr lang="en-US" sz="3200" b="1" dirty="0" smtClean="0"/>
              <a:t>Which response to address food insecurity? </a:t>
            </a:r>
          </a:p>
        </p:txBody>
      </p:sp>
      <p:sp>
        <p:nvSpPr>
          <p:cNvPr id="5124" name="Rectangle 2"/>
          <p:cNvSpPr>
            <a:spLocks noGrp="1" noChangeArrowheads="1"/>
          </p:cNvSpPr>
          <p:nvPr>
            <p:ph idx="1"/>
          </p:nvPr>
        </p:nvSpPr>
        <p:spPr>
          <a:xfrm>
            <a:off x="0" y="1524000"/>
            <a:ext cx="5562600" cy="5105400"/>
          </a:xfrm>
        </p:spPr>
        <p:txBody>
          <a:bodyPr rIns="132080"/>
          <a:lstStyle/>
          <a:p>
            <a:pPr marL="0" indent="0" eaLnBrk="1" hangingPunct="1">
              <a:lnSpc>
                <a:spcPct val="80000"/>
              </a:lnSpc>
              <a:buClr>
                <a:srgbClr val="000000"/>
              </a:buClr>
              <a:buFont typeface="Arial" charset="0"/>
              <a:buNone/>
            </a:pPr>
            <a:endParaRPr lang="en-US" sz="2400" dirty="0" smtClean="0"/>
          </a:p>
          <a:p>
            <a:pPr marL="0" indent="0" eaLnBrk="1" hangingPunct="1">
              <a:lnSpc>
                <a:spcPct val="80000"/>
              </a:lnSpc>
              <a:buClr>
                <a:srgbClr val="000000"/>
              </a:buClr>
              <a:buNone/>
            </a:pPr>
            <a:r>
              <a:rPr lang="en-US" sz="2400" b="1" dirty="0" smtClean="0"/>
              <a:t>Market information for food insecurity </a:t>
            </a:r>
            <a:r>
              <a:rPr lang="en-US" sz="2400" b="1" u="sng" dirty="0" smtClean="0"/>
              <a:t>response analysis (MIFIRA):  </a:t>
            </a:r>
          </a:p>
          <a:p>
            <a:pPr marL="0" indent="0" eaLnBrk="1" hangingPunct="1">
              <a:lnSpc>
                <a:spcPct val="80000"/>
              </a:lnSpc>
              <a:buClr>
                <a:srgbClr val="000000"/>
              </a:buClr>
              <a:buNone/>
            </a:pPr>
            <a:r>
              <a:rPr lang="en-US" sz="2400" dirty="0" smtClean="0"/>
              <a:t>Decision support tool for humanitarian agencies  - in a given food emergency, do they distribute food or cash? If food, where to procure? Data mining and artificial intelligence tools can help a lot. </a:t>
            </a:r>
          </a:p>
          <a:p>
            <a:pPr marL="0" indent="0" eaLnBrk="1" hangingPunct="1">
              <a:lnSpc>
                <a:spcPct val="80000"/>
              </a:lnSpc>
              <a:buClr>
                <a:srgbClr val="000000"/>
              </a:buClr>
              <a:buNone/>
            </a:pPr>
            <a:endParaRPr lang="en-US" sz="2400" b="1" dirty="0" smtClean="0"/>
          </a:p>
          <a:p>
            <a:pPr marL="0" indent="0" eaLnBrk="1" hangingPunct="1">
              <a:lnSpc>
                <a:spcPct val="80000"/>
              </a:lnSpc>
              <a:buClr>
                <a:srgbClr val="000000"/>
              </a:buClr>
              <a:buNone/>
            </a:pPr>
            <a:r>
              <a:rPr lang="en-US" sz="2400" dirty="0" smtClean="0"/>
              <a:t>Nascent collaboration between Univ. of Rochester computer scientists, Cornell economists, international NGOs (CARE, Catholic Relief Services) and World Food Program.</a:t>
            </a:r>
          </a:p>
        </p:txBody>
      </p:sp>
      <p:sp>
        <p:nvSpPr>
          <p:cNvPr id="5125"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smtClean="0">
                <a:solidFill>
                  <a:schemeClr val="bg1"/>
                </a:solidFill>
                <a:latin typeface="Calibri" pitchFamily="34" charset="0"/>
              </a:rPr>
              <a:t>Response analysis</a:t>
            </a:r>
            <a:endParaRPr lang="en-US" sz="3200" b="1" dirty="0">
              <a:solidFill>
                <a:schemeClr val="bg1"/>
              </a:solidFill>
              <a:latin typeface="Calibri" pitchFamily="34" charset="0"/>
            </a:endParaRPr>
          </a:p>
        </p:txBody>
      </p:sp>
      <p:pic>
        <p:nvPicPr>
          <p:cNvPr id="5126" name="Picture 4" descr="BoranWoman&amp;Child@DiribGombo.JPG"/>
          <p:cNvPicPr>
            <a:picLocks noChangeAspect="1"/>
          </p:cNvPicPr>
          <p:nvPr/>
        </p:nvPicPr>
        <p:blipFill>
          <a:blip r:embed="rId4"/>
          <a:srcRect/>
          <a:stretch>
            <a:fillRect/>
          </a:stretch>
        </p:blipFill>
        <p:spPr bwMode="auto">
          <a:xfrm>
            <a:off x="5391150" y="1828800"/>
            <a:ext cx="360045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5123" name="Rectangle 1"/>
          <p:cNvSpPr>
            <a:spLocks noGrp="1" noChangeArrowheads="1"/>
          </p:cNvSpPr>
          <p:nvPr>
            <p:ph type="title"/>
          </p:nvPr>
        </p:nvSpPr>
        <p:spPr>
          <a:xfrm>
            <a:off x="304800" y="990600"/>
            <a:ext cx="8229600" cy="685800"/>
          </a:xfrm>
        </p:spPr>
        <p:txBody>
          <a:bodyPr rIns="132080"/>
          <a:lstStyle/>
          <a:p>
            <a:pPr algn="l" eaLnBrk="1" hangingPunct="1"/>
            <a:r>
              <a:rPr lang="en-US" sz="3200" b="1" dirty="0" smtClean="0"/>
              <a:t>How to protect pastoral lives and livelihoods? </a:t>
            </a:r>
          </a:p>
        </p:txBody>
      </p:sp>
      <p:sp>
        <p:nvSpPr>
          <p:cNvPr id="5124" name="Rectangle 2"/>
          <p:cNvSpPr>
            <a:spLocks noGrp="1" noChangeArrowheads="1"/>
          </p:cNvSpPr>
          <p:nvPr>
            <p:ph idx="1"/>
          </p:nvPr>
        </p:nvSpPr>
        <p:spPr>
          <a:xfrm>
            <a:off x="0" y="1524000"/>
            <a:ext cx="4953000" cy="5105400"/>
          </a:xfrm>
        </p:spPr>
        <p:txBody>
          <a:bodyPr rIns="132080"/>
          <a:lstStyle/>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t>How to reinforce adaptive migration among poor east African pastoralists so as to avoid catastrophic herd collapse?  Need to understand herder behavior.  But structural estimation of </a:t>
            </a:r>
            <a:r>
              <a:rPr lang="en-US" sz="2400" dirty="0" err="1" smtClean="0"/>
              <a:t>spatio</a:t>
            </a:r>
            <a:r>
              <a:rPr lang="en-US" sz="2400" dirty="0" smtClean="0"/>
              <a:t>-temporally explicit  pastoralist migration behavior infeasible using traditional econometric methods.  Machine learning methods show considerable promise. </a:t>
            </a:r>
          </a:p>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t>New collaboration </a:t>
            </a:r>
            <a:r>
              <a:rPr lang="en-US" sz="2400" dirty="0" smtClean="0"/>
              <a:t>between Cornell economists and computer scientists.  </a:t>
            </a:r>
          </a:p>
        </p:txBody>
      </p:sp>
      <p:sp>
        <p:nvSpPr>
          <p:cNvPr id="5125"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smtClean="0">
                <a:solidFill>
                  <a:schemeClr val="bg1"/>
                </a:solidFill>
                <a:latin typeface="Calibri" pitchFamily="34" charset="0"/>
              </a:rPr>
              <a:t>Enhancing adaptation</a:t>
            </a:r>
            <a:endParaRPr lang="en-US" sz="3200" b="1" dirty="0">
              <a:solidFill>
                <a:schemeClr val="bg1"/>
              </a:solidFill>
              <a:latin typeface="Calibri" pitchFamily="34" charset="0"/>
            </a:endParaRPr>
          </a:p>
        </p:txBody>
      </p:sp>
      <p:pic>
        <p:nvPicPr>
          <p:cNvPr id="7" name="Picture 6" descr="camelloading.jpg"/>
          <p:cNvPicPr>
            <a:picLocks noChangeAspect="1"/>
          </p:cNvPicPr>
          <p:nvPr/>
        </p:nvPicPr>
        <p:blipFill>
          <a:blip r:embed="rId4"/>
          <a:srcRect l="41197" t="1044"/>
          <a:stretch>
            <a:fillRect/>
          </a:stretch>
        </p:blipFill>
        <p:spPr>
          <a:xfrm>
            <a:off x="4876800" y="1752600"/>
            <a:ext cx="4072128" cy="4620768"/>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5123" name="Rectangle 1"/>
          <p:cNvSpPr>
            <a:spLocks noGrp="1" noChangeArrowheads="1"/>
          </p:cNvSpPr>
          <p:nvPr>
            <p:ph type="title"/>
          </p:nvPr>
        </p:nvSpPr>
        <p:spPr>
          <a:xfrm>
            <a:off x="304800" y="990600"/>
            <a:ext cx="8229600" cy="685800"/>
          </a:xfrm>
        </p:spPr>
        <p:txBody>
          <a:bodyPr rIns="132080"/>
          <a:lstStyle/>
          <a:p>
            <a:pPr algn="l" eaLnBrk="1" hangingPunct="1"/>
            <a:r>
              <a:rPr lang="en-US" sz="3200" b="1" dirty="0" smtClean="0"/>
              <a:t>Emergent Groups, But No Real Movement Yet </a:t>
            </a:r>
            <a:endParaRPr lang="en-US" sz="3200" b="1" dirty="0" smtClean="0"/>
          </a:p>
        </p:txBody>
      </p:sp>
      <p:sp>
        <p:nvSpPr>
          <p:cNvPr id="5124" name="Rectangle 2"/>
          <p:cNvSpPr>
            <a:spLocks noGrp="1" noChangeArrowheads="1"/>
          </p:cNvSpPr>
          <p:nvPr>
            <p:ph idx="1"/>
          </p:nvPr>
        </p:nvSpPr>
        <p:spPr>
          <a:xfrm>
            <a:off x="381000" y="1524000"/>
            <a:ext cx="8610600" cy="5105400"/>
          </a:xfrm>
        </p:spPr>
        <p:txBody>
          <a:bodyPr rIns="132080"/>
          <a:lstStyle/>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b="1" dirty="0" smtClean="0">
                <a:hlinkClick r:id="rId4"/>
              </a:rPr>
              <a:t>Artificial Intelligence for Development (AI-D)</a:t>
            </a:r>
            <a:r>
              <a:rPr lang="en-US" sz="2400" b="1" dirty="0" smtClean="0"/>
              <a:t> </a:t>
            </a:r>
            <a:endParaRPr lang="en-US" sz="2400" b="1" dirty="0" smtClean="0"/>
          </a:p>
          <a:p>
            <a:pPr marL="0" indent="0" eaLnBrk="1" hangingPunct="1">
              <a:lnSpc>
                <a:spcPct val="80000"/>
              </a:lnSpc>
              <a:buClr>
                <a:srgbClr val="000000"/>
              </a:buClr>
              <a:buNone/>
            </a:pPr>
            <a:r>
              <a:rPr lang="en-US" sz="2400" dirty="0" smtClean="0"/>
              <a:t>Emergent new research community, with limited academic engagement and based mainly in computer science and with public health applications.</a:t>
            </a:r>
          </a:p>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t>Spring symposium at Stanford this year.</a:t>
            </a:r>
          </a:p>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hlinkClick r:id="rId5"/>
              </a:rPr>
              <a:t>Global Alliance for Information Technology for Development </a:t>
            </a:r>
            <a:endParaRPr lang="en-US" sz="2400" dirty="0" smtClean="0"/>
          </a:p>
          <a:p>
            <a:pPr marL="0" indent="0" eaLnBrk="1" hangingPunct="1">
              <a:lnSpc>
                <a:spcPct val="80000"/>
              </a:lnSpc>
              <a:buClr>
                <a:srgbClr val="000000"/>
              </a:buClr>
              <a:buNone/>
            </a:pPr>
            <a:r>
              <a:rPr lang="en-US" sz="2400" dirty="0" smtClean="0"/>
              <a:t>(UN-GAID) – more focused on bring ICT to poor populations than on research</a:t>
            </a:r>
          </a:p>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hlinkClick r:id="rId6"/>
              </a:rPr>
              <a:t>Information for Development  (</a:t>
            </a:r>
            <a:r>
              <a:rPr lang="en-US" sz="2400" dirty="0" err="1" smtClean="0">
                <a:hlinkClick r:id="rId6"/>
              </a:rPr>
              <a:t>infoDev</a:t>
            </a:r>
            <a:r>
              <a:rPr lang="en-US" sz="2400" dirty="0" smtClean="0">
                <a:hlinkClick r:id="rId6"/>
              </a:rPr>
              <a:t>) program  </a:t>
            </a:r>
            <a:endParaRPr lang="en-US" sz="2400" dirty="0" smtClean="0"/>
          </a:p>
          <a:p>
            <a:pPr marL="0" indent="0" eaLnBrk="1" hangingPunct="1">
              <a:lnSpc>
                <a:spcPct val="80000"/>
              </a:lnSpc>
              <a:buClr>
                <a:srgbClr val="000000"/>
              </a:buClr>
              <a:buNone/>
            </a:pPr>
            <a:r>
              <a:rPr lang="en-US" sz="2400" dirty="0" smtClean="0"/>
              <a:t>World Bank-based, inter-agency ICT4D financing program.</a:t>
            </a:r>
            <a:endParaRPr lang="en-US" sz="2400" dirty="0" smtClean="0"/>
          </a:p>
        </p:txBody>
      </p:sp>
      <p:sp>
        <p:nvSpPr>
          <p:cNvPr id="5125" name="Rectangle 1"/>
          <p:cNvSpPr txBox="1">
            <a:spLocks noChangeArrowheads="1"/>
          </p:cNvSpPr>
          <p:nvPr/>
        </p:nvSpPr>
        <p:spPr bwMode="auto">
          <a:xfrm>
            <a:off x="4114800" y="0"/>
            <a:ext cx="5029200" cy="838200"/>
          </a:xfrm>
          <a:prstGeom prst="rect">
            <a:avLst/>
          </a:prstGeom>
          <a:noFill/>
          <a:ln w="9525">
            <a:noFill/>
            <a:miter lim="800000"/>
            <a:headEnd/>
            <a:tailEnd/>
          </a:ln>
        </p:spPr>
        <p:txBody>
          <a:bodyPr rIns="132080" anchor="ctr"/>
          <a:lstStyle/>
          <a:p>
            <a:pPr algn="r"/>
            <a:r>
              <a:rPr lang="en-US" sz="3200" b="1" dirty="0" smtClean="0">
                <a:solidFill>
                  <a:schemeClr val="bg1"/>
                </a:solidFill>
                <a:latin typeface="Calibri" pitchFamily="34" charset="0"/>
              </a:rPr>
              <a:t>Extra-Cornell communities</a:t>
            </a:r>
            <a:endParaRPr lang="en-US" sz="3200"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3581400"/>
            <a:ext cx="4648200" cy="533400"/>
          </a:xfrm>
        </p:spPr>
        <p:txBody>
          <a:bodyPr rIns="132080"/>
          <a:lstStyle/>
          <a:p>
            <a:pPr algn="l" eaLnBrk="1" hangingPunct="1"/>
            <a:r>
              <a:rPr lang="en-US" sz="2800" dirty="0" smtClean="0"/>
              <a:t>There is considerable demand among donors, international humanitarian organizations for </a:t>
            </a:r>
            <a:r>
              <a:rPr lang="en-US" sz="2800" b="1" dirty="0" smtClean="0"/>
              <a:t>effective decision support tools</a:t>
            </a:r>
            <a:r>
              <a:rPr lang="en-US" sz="2800" dirty="0" smtClean="0"/>
              <a:t> to help them make better use of </a:t>
            </a:r>
            <a:r>
              <a:rPr lang="en-US" sz="2800" b="1" dirty="0" smtClean="0"/>
              <a:t>newfound flexibility </a:t>
            </a:r>
            <a:r>
              <a:rPr lang="en-US" sz="2800" dirty="0" smtClean="0"/>
              <a:t>in aiding </a:t>
            </a:r>
            <a:r>
              <a:rPr lang="en-US" sz="2800" b="1" dirty="0" smtClean="0"/>
              <a:t>hunger and poverty </a:t>
            </a:r>
            <a:r>
              <a:rPr lang="en-US" sz="2800" b="1" dirty="0" smtClean="0"/>
              <a:t>reduction</a:t>
            </a:r>
            <a:r>
              <a:rPr lang="en-US" sz="2800" b="1" dirty="0" smtClean="0"/>
              <a:t> </a:t>
            </a:r>
            <a:r>
              <a:rPr lang="en-US" sz="2800" b="1" dirty="0" smtClean="0"/>
              <a:t>through humanitarian and development interventions.</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b="1" dirty="0" smtClean="0"/>
              <a:t>Thank you for your interest.</a:t>
            </a:r>
          </a:p>
        </p:txBody>
      </p:sp>
      <p:pic>
        <p:nvPicPr>
          <p:cNvPr id="10243"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44"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a:solidFill>
                  <a:schemeClr val="bg1"/>
                </a:solidFill>
                <a:latin typeface="Calibri" pitchFamily="34" charset="0"/>
              </a:rPr>
              <a:t>Conclusion</a:t>
            </a:r>
          </a:p>
        </p:txBody>
      </p:sp>
      <p:pic>
        <p:nvPicPr>
          <p:cNvPr id="7" name="Picture 6" descr="PostTsunamiHomelessWomenHambantota.JPG"/>
          <p:cNvPicPr>
            <a:picLocks noChangeAspect="1"/>
          </p:cNvPicPr>
          <p:nvPr/>
        </p:nvPicPr>
        <p:blipFill>
          <a:blip r:embed="rId4">
            <a:lum bright="-8000" contrast="10000"/>
          </a:blip>
          <a:srcRect l="21667" t="1111" r="19167"/>
          <a:stretch>
            <a:fillRect/>
          </a:stretch>
        </p:blipFill>
        <p:spPr bwMode="auto">
          <a:xfrm>
            <a:off x="4572000" y="1143000"/>
            <a:ext cx="4419600" cy="55400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6002</TotalTime>
  <Pages>0</Pages>
  <Words>444</Words>
  <Characters>0</Characters>
  <Application>Microsoft Office PowerPoint</Application>
  <PresentationFormat>On-screen Show (4:3)</PresentationFormat>
  <Lines>0</Lines>
  <Paragraphs>73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Developing Electronic Resources and Computational Techniques for Targeting Humanitarian and Development Interventions      </vt:lpstr>
      <vt:lpstr>The challenge</vt:lpstr>
      <vt:lpstr>Poverty maps</vt:lpstr>
      <vt:lpstr>Targeting maps</vt:lpstr>
      <vt:lpstr>Which response to address food insecurity? </vt:lpstr>
      <vt:lpstr>How to protect pastoral lives and livelihoods? </vt:lpstr>
      <vt:lpstr>Emergent Groups, But No Real Movement Yet </vt:lpstr>
      <vt:lpstr>There is considerable demand among donors, international humanitarian organizations for effective decision support tools to help them make better use of newfound flexibility in aiding hunger and poverty reduction through humanitarian and development interventions.   Thank you for your interest.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
  <dc:creator>hquser</dc:creator>
  <cp:keywords/>
  <dc:description/>
  <cp:lastModifiedBy>Chris Barrett</cp:lastModifiedBy>
  <cp:revision>586</cp:revision>
  <dcterms:created xsi:type="dcterms:W3CDTF">2009-02-20T17:35:09Z</dcterms:created>
  <dcterms:modified xsi:type="dcterms:W3CDTF">2010-05-19T10:26:25Z</dcterms:modified>
</cp:coreProperties>
</file>